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8"/>
  </p:notesMasterIdLst>
  <p:sldIdLst>
    <p:sldId id="616" r:id="rId2"/>
    <p:sldId id="539" r:id="rId3"/>
    <p:sldId id="612" r:id="rId4"/>
    <p:sldId id="730" r:id="rId5"/>
    <p:sldId id="732" r:id="rId6"/>
    <p:sldId id="733" r:id="rId7"/>
    <p:sldId id="734" r:id="rId8"/>
    <p:sldId id="767" r:id="rId9"/>
    <p:sldId id="731" r:id="rId10"/>
    <p:sldId id="778" r:id="rId11"/>
    <p:sldId id="779" r:id="rId12"/>
    <p:sldId id="780" r:id="rId13"/>
    <p:sldId id="777" r:id="rId14"/>
    <p:sldId id="776" r:id="rId15"/>
    <p:sldId id="781" r:id="rId16"/>
    <p:sldId id="736" r:id="rId17"/>
    <p:sldId id="782" r:id="rId18"/>
    <p:sldId id="769" r:id="rId19"/>
    <p:sldId id="770" r:id="rId20"/>
    <p:sldId id="737" r:id="rId21"/>
    <p:sldId id="739" r:id="rId22"/>
    <p:sldId id="792" r:id="rId23"/>
    <p:sldId id="738" r:id="rId24"/>
    <p:sldId id="783" r:id="rId25"/>
    <p:sldId id="771" r:id="rId26"/>
    <p:sldId id="784" r:id="rId27"/>
    <p:sldId id="785" r:id="rId28"/>
    <p:sldId id="786" r:id="rId29"/>
    <p:sldId id="787" r:id="rId30"/>
    <p:sldId id="740" r:id="rId31"/>
    <p:sldId id="742" r:id="rId32"/>
    <p:sldId id="743" r:id="rId33"/>
    <p:sldId id="744" r:id="rId34"/>
    <p:sldId id="741" r:id="rId35"/>
    <p:sldId id="745" r:id="rId36"/>
    <p:sldId id="746" r:id="rId37"/>
    <p:sldId id="748" r:id="rId38"/>
    <p:sldId id="747" r:id="rId39"/>
    <p:sldId id="749" r:id="rId40"/>
    <p:sldId id="750" r:id="rId41"/>
    <p:sldId id="751" r:id="rId42"/>
    <p:sldId id="752" r:id="rId43"/>
    <p:sldId id="753" r:id="rId44"/>
    <p:sldId id="754" r:id="rId45"/>
    <p:sldId id="755" r:id="rId46"/>
    <p:sldId id="756" r:id="rId47"/>
    <p:sldId id="757" r:id="rId48"/>
    <p:sldId id="758" r:id="rId49"/>
    <p:sldId id="759" r:id="rId50"/>
    <p:sldId id="760" r:id="rId51"/>
    <p:sldId id="761" r:id="rId52"/>
    <p:sldId id="762" r:id="rId53"/>
    <p:sldId id="788" r:id="rId54"/>
    <p:sldId id="789" r:id="rId55"/>
    <p:sldId id="790" r:id="rId56"/>
    <p:sldId id="76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616"/>
            <p14:sldId id="539"/>
            <p14:sldId id="612"/>
          </p14:sldIdLst>
        </p14:section>
        <p14:section name="color" id="{1E1B7928-62F9-A94A-A785-8A42E0312884}">
          <p14:sldIdLst>
            <p14:sldId id="730"/>
            <p14:sldId id="732"/>
            <p14:sldId id="733"/>
            <p14:sldId id="734"/>
            <p14:sldId id="767"/>
            <p14:sldId id="731"/>
            <p14:sldId id="778"/>
            <p14:sldId id="779"/>
            <p14:sldId id="780"/>
            <p14:sldId id="777"/>
            <p14:sldId id="776"/>
            <p14:sldId id="781"/>
            <p14:sldId id="736"/>
            <p14:sldId id="782"/>
            <p14:sldId id="769"/>
            <p14:sldId id="770"/>
            <p14:sldId id="737"/>
            <p14:sldId id="739"/>
            <p14:sldId id="792"/>
            <p14:sldId id="738"/>
            <p14:sldId id="783"/>
            <p14:sldId id="771"/>
            <p14:sldId id="784"/>
            <p14:sldId id="785"/>
            <p14:sldId id="786"/>
            <p14:sldId id="787"/>
            <p14:sldId id="740"/>
            <p14:sldId id="742"/>
            <p14:sldId id="743"/>
            <p14:sldId id="744"/>
            <p14:sldId id="741"/>
            <p14:sldId id="745"/>
            <p14:sldId id="746"/>
            <p14:sldId id="748"/>
            <p14:sldId id="747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88"/>
            <p14:sldId id="789"/>
            <p14:sldId id="790"/>
            <p14:sldId id="763"/>
          </p14:sldIdLst>
        </p14:section>
        <p14:section name="visual channels" id="{E9BF5E48-43D2-A145-8950-C08719C25A3C}">
          <p14:sldIdLst/>
        </p14:section>
        <p14:section name="D3" id="{756E9A1E-166D-CB4D-9CF8-96C540E51F30}">
          <p14:sldIdLst/>
        </p14:section>
        <p14:section name="Javascript functions" id="{951BC8E0-3129-8F40-AAD5-ED1CD6730A60}">
          <p14:sldIdLst/>
        </p14:section>
        <p14:section name="d3" id="{0542C14F-44C4-1342-BAAF-7CC9E770603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7353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7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92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07F4-E8CE-982D-687C-31B596446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2A371-5F1D-6653-D9A4-570408667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FBD3B-5F08-1722-EF0A-B2BC52BE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1BB2-6DD9-C27C-2446-DFF922F0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0553-7B18-AC24-75F6-CFD79607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8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E00A-4C71-F1A5-4A63-576BADE5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92A95-B08A-2A25-C0D1-772CA7353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C4E2A-E6CD-D9C9-7FF0-16DE1DEC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5C506-DE18-1C3D-CC35-B91A8152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67704-33B2-1263-3F78-176E5BC0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0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10314-241D-EBDC-5505-B075917CC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DB7FE-858E-5D9C-0FDC-1A0A5BFB7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C8E46-BA48-43E6-AAE9-17D836D2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CE311-CE48-3447-C17A-E419134F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AEFED-CD6A-5A7F-5E1D-32AAD1E2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597D-329C-9EF8-6D93-4117DBB8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9ABC3-FED4-CB3C-7143-2956D5F29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D7CB0-6CEE-D9E5-0D25-7BC8938C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EEA4B-7EF2-2DC2-0F0B-65982754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FDAA1-AB4E-6314-A635-5ECA300C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458B-89F1-0A36-0D61-DD6EE6E7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3F678-2479-E260-849A-DF0066AF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8A1FB-DFE7-C69C-DA17-856A366C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4E669-21E1-E21C-8BB9-1E6CA887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EC45-58F7-932B-7F1E-6DCB5FA4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1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0C18-BE2B-0A35-EA0C-D096E95A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5DE3-0F46-E43B-1E1F-FAA3D17DB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B7B6E-D4DE-C644-3B0F-A316ADB8A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CB1B6-017B-B7EA-3DE4-077B7A01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4048-C7C1-1A0C-DDD8-46ACCADD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CC6A5-F6B0-0E0B-7179-A9A43A88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1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6D73-CCD4-1F55-526A-E9F1A0F6E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0D99-89D4-F1B4-29B8-FC4842BDE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5721C-0B8A-8586-631B-67D1BF51F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D6EED-8717-42D6-E209-467C28328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4B47D-D1E7-BEBD-FB0D-727FA04EB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CF770-4647-7BEE-B60F-6F103975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33FBE-627C-1B41-0BE5-5680A67D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E1072-1B4A-8265-6CCB-09B778E0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5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AF6A-80F6-ECAB-9C89-B557122B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83A45-A90F-8DB4-93A6-914D2611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8BE2D-6C9C-B904-318C-3AFFE51D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F01D3-F89B-CFCC-EF5A-B71E4C8B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6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D4EA5-3343-B008-AE35-4A88584D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F650D-46EB-BB01-75D3-F71FAA7E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EDE14-E9A3-69F1-46D1-D58F37F8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0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4D9F-5AE3-FE1E-C7A2-B29A4335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B7D4-D062-3D96-9842-27CA67F5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9E7AD-A8AD-3859-08AC-83BF2AE46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80C98-3E0E-F9D4-8CD8-AEE7695B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2E058-A7EC-3F42-605D-C2875D23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E7089-1E11-BB78-B289-D1C76B6F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6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00E4-A6EA-05D4-6FDD-5A86D3B3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47C88-081B-6910-F5AA-2F8182ACA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33300-F4CB-94E8-B2FF-DD0FF8A7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40435-1C9B-73BE-C2E5-3B1C4B7C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AC735-5564-861B-B338-6AF36222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E53C5-A70A-A0BD-E924-395B1D5D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1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49811-9810-2550-89D8-B61E2063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63552-C80C-ED1C-E353-FAC33324D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75D76-629A-E317-CEA6-D50133518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4D55-9854-F089-EBBE-7DFB82B96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2320F-726F-F809-C5A7-6DE6FE39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8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lorbrewer2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8-rules-for-optimal-use-of-color-in-data-visualization-b283ae1fc1e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olors/colors_names.as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Engineering Interactive Visual Interfaces for Data Science (“The CS Data Vis Class”)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E742A-90EE-9545-A0D1-796A22202BC6}"/>
              </a:ext>
            </a:extLst>
          </p:cNvPr>
          <p:cNvSpPr txBox="1"/>
          <p:nvPr/>
        </p:nvSpPr>
        <p:spPr>
          <a:xfrm>
            <a:off x="10695909" y="5314433"/>
            <a:ext cx="65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341EBE-82D0-1E25-67D6-12397A30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0373-450A-9248-8718-9CD92C46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F049-7A20-A148-92A6-D3D24821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04" y="1825625"/>
            <a:ext cx="6626629" cy="4351338"/>
          </a:xfrm>
        </p:spPr>
        <p:txBody>
          <a:bodyPr>
            <a:normAutofit/>
          </a:bodyPr>
          <a:lstStyle/>
          <a:p>
            <a:r>
              <a:rPr lang="en-US" dirty="0"/>
              <a:t>Which would you choose for this data: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likely a region is to experience a flood, from not very likely to very likely  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20E0B00-7E77-7B4F-AE4F-F4D77AE9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34"/>
          <a:stretch/>
        </p:blipFill>
        <p:spPr>
          <a:xfrm>
            <a:off x="6996111" y="2610196"/>
            <a:ext cx="3265489" cy="330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82ECE-6C08-EB44-8D43-0B27CFB7859C}"/>
              </a:ext>
            </a:extLst>
          </p:cNvPr>
          <p:cNvSpPr txBox="1"/>
          <p:nvPr/>
        </p:nvSpPr>
        <p:spPr>
          <a:xfrm>
            <a:off x="7414953" y="224086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C3229-16E2-6A45-8DF0-F23E4DD5E2A6}"/>
              </a:ext>
            </a:extLst>
          </p:cNvPr>
          <p:cNvSpPr txBox="1"/>
          <p:nvPr/>
        </p:nvSpPr>
        <p:spPr>
          <a:xfrm>
            <a:off x="8935660" y="22384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EC39-FED3-7B4E-8786-12213AF21A23}"/>
              </a:ext>
            </a:extLst>
          </p:cNvPr>
          <p:cNvSpPr txBox="1"/>
          <p:nvPr/>
        </p:nvSpPr>
        <p:spPr>
          <a:xfrm>
            <a:off x="8188774" y="222780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88BD-1800-DE49-800F-95188E3DAC73}"/>
              </a:ext>
            </a:extLst>
          </p:cNvPr>
          <p:cNvSpPr txBox="1"/>
          <p:nvPr/>
        </p:nvSpPr>
        <p:spPr>
          <a:xfrm>
            <a:off x="9682546" y="223433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1173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0373-450A-9248-8718-9CD92C46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F049-7A20-A148-92A6-D3D24821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04" y="1825625"/>
            <a:ext cx="6626629" cy="4351338"/>
          </a:xfrm>
        </p:spPr>
        <p:txBody>
          <a:bodyPr>
            <a:normAutofit/>
          </a:bodyPr>
          <a:lstStyle/>
          <a:p>
            <a:r>
              <a:rPr lang="en-US" dirty="0"/>
              <a:t>Which would you choose for this data: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likely a region is to experience a flood, from not very likely to very likely  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20E0B00-7E77-7B4F-AE4F-F4D77AE9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34"/>
          <a:stretch/>
        </p:blipFill>
        <p:spPr>
          <a:xfrm>
            <a:off x="6996111" y="2610196"/>
            <a:ext cx="3265489" cy="330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82ECE-6C08-EB44-8D43-0B27CFB7859C}"/>
              </a:ext>
            </a:extLst>
          </p:cNvPr>
          <p:cNvSpPr txBox="1"/>
          <p:nvPr/>
        </p:nvSpPr>
        <p:spPr>
          <a:xfrm>
            <a:off x="7414953" y="224086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C3229-16E2-6A45-8DF0-F23E4DD5E2A6}"/>
              </a:ext>
            </a:extLst>
          </p:cNvPr>
          <p:cNvSpPr txBox="1"/>
          <p:nvPr/>
        </p:nvSpPr>
        <p:spPr>
          <a:xfrm>
            <a:off x="8935660" y="22384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EC39-FED3-7B4E-8786-12213AF21A23}"/>
              </a:ext>
            </a:extLst>
          </p:cNvPr>
          <p:cNvSpPr txBox="1"/>
          <p:nvPr/>
        </p:nvSpPr>
        <p:spPr>
          <a:xfrm>
            <a:off x="8188774" y="222780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88BD-1800-DE49-800F-95188E3DAC73}"/>
              </a:ext>
            </a:extLst>
          </p:cNvPr>
          <p:cNvSpPr txBox="1"/>
          <p:nvPr/>
        </p:nvSpPr>
        <p:spPr>
          <a:xfrm>
            <a:off x="9682546" y="223433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D0875-3897-216A-76D1-8C8993296B6E}"/>
              </a:ext>
            </a:extLst>
          </p:cNvPr>
          <p:cNvSpPr/>
          <p:nvPr/>
        </p:nvSpPr>
        <p:spPr>
          <a:xfrm>
            <a:off x="7952755" y="2132965"/>
            <a:ext cx="825224" cy="378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B72C6-A727-C749-6C6B-23B2263C9796}"/>
              </a:ext>
            </a:extLst>
          </p:cNvPr>
          <p:cNvSpPr txBox="1"/>
          <p:nvPr/>
        </p:nvSpPr>
        <p:spPr>
          <a:xfrm>
            <a:off x="8096797" y="1162214"/>
            <a:ext cx="268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</a:t>
            </a:r>
          </a:p>
          <a:p>
            <a:r>
              <a:rPr lang="en-US" dirty="0"/>
              <a:t>Multi-hue (yellow to blue) </a:t>
            </a:r>
          </a:p>
          <a:p>
            <a:r>
              <a:rPr lang="en-US" dirty="0"/>
              <a:t>Also could do Single hue</a:t>
            </a:r>
          </a:p>
        </p:txBody>
      </p:sp>
    </p:spTree>
    <p:extLst>
      <p:ext uri="{BB962C8B-B14F-4D97-AF65-F5344CB8AC3E}">
        <p14:creationId xmlns:p14="http://schemas.microsoft.com/office/powerpoint/2010/main" val="55702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0373-450A-9248-8718-9CD92C46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F049-7A20-A148-92A6-D3D24821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04" y="1825625"/>
            <a:ext cx="6626629" cy="4351338"/>
          </a:xfrm>
        </p:spPr>
        <p:txBody>
          <a:bodyPr>
            <a:normAutofit/>
          </a:bodyPr>
          <a:lstStyle/>
          <a:p>
            <a:r>
              <a:rPr lang="en-US" dirty="0"/>
              <a:t>Which would you choose for this data: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line chart showing trends in the value of tech companies over the last decade, where each line is one technology company (Google, Microsoft…)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Using color to differentiate each company.</a:t>
            </a:r>
            <a:endParaRPr lang="en-US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20E0B00-7E77-7B4F-AE4F-F4D77AE9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19"/>
          <a:stretch/>
        </p:blipFill>
        <p:spPr>
          <a:xfrm>
            <a:off x="6996111" y="2610196"/>
            <a:ext cx="3295969" cy="330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82ECE-6C08-EB44-8D43-0B27CFB7859C}"/>
              </a:ext>
            </a:extLst>
          </p:cNvPr>
          <p:cNvSpPr txBox="1"/>
          <p:nvPr/>
        </p:nvSpPr>
        <p:spPr>
          <a:xfrm>
            <a:off x="7414953" y="224086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C3229-16E2-6A45-8DF0-F23E4DD5E2A6}"/>
              </a:ext>
            </a:extLst>
          </p:cNvPr>
          <p:cNvSpPr txBox="1"/>
          <p:nvPr/>
        </p:nvSpPr>
        <p:spPr>
          <a:xfrm>
            <a:off x="8935660" y="22384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EC39-FED3-7B4E-8786-12213AF21A23}"/>
              </a:ext>
            </a:extLst>
          </p:cNvPr>
          <p:cNvSpPr txBox="1"/>
          <p:nvPr/>
        </p:nvSpPr>
        <p:spPr>
          <a:xfrm>
            <a:off x="8188774" y="222780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88BD-1800-DE49-800F-95188E3DAC73}"/>
              </a:ext>
            </a:extLst>
          </p:cNvPr>
          <p:cNvSpPr txBox="1"/>
          <p:nvPr/>
        </p:nvSpPr>
        <p:spPr>
          <a:xfrm>
            <a:off x="9682546" y="223433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1D46A-537A-5E43-A47E-089865F4ED91}"/>
              </a:ext>
            </a:extLst>
          </p:cNvPr>
          <p:cNvSpPr txBox="1"/>
          <p:nvPr/>
        </p:nvSpPr>
        <p:spPr>
          <a:xfrm>
            <a:off x="10782597" y="222780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2142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0373-450A-9248-8718-9CD92C46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F049-7A20-A148-92A6-D3D24821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04" y="1825625"/>
            <a:ext cx="6626629" cy="4351338"/>
          </a:xfrm>
        </p:spPr>
        <p:txBody>
          <a:bodyPr>
            <a:normAutofit/>
          </a:bodyPr>
          <a:lstStyle/>
          <a:p>
            <a:r>
              <a:rPr lang="en-US" dirty="0"/>
              <a:t>Which would you choose for this data: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line chart showing trends in the value of tech companies over the last decade, where each line is one technology company (Google,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Microscoft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…)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Using color to differentiate each company.</a:t>
            </a:r>
            <a:endParaRPr lang="en-US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20E0B00-7E77-7B4F-AE4F-F4D77AE9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19"/>
          <a:stretch/>
        </p:blipFill>
        <p:spPr>
          <a:xfrm>
            <a:off x="6996111" y="2610196"/>
            <a:ext cx="3295969" cy="330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82ECE-6C08-EB44-8D43-0B27CFB7859C}"/>
              </a:ext>
            </a:extLst>
          </p:cNvPr>
          <p:cNvSpPr txBox="1"/>
          <p:nvPr/>
        </p:nvSpPr>
        <p:spPr>
          <a:xfrm>
            <a:off x="7414953" y="224086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C3229-16E2-6A45-8DF0-F23E4DD5E2A6}"/>
              </a:ext>
            </a:extLst>
          </p:cNvPr>
          <p:cNvSpPr txBox="1"/>
          <p:nvPr/>
        </p:nvSpPr>
        <p:spPr>
          <a:xfrm>
            <a:off x="8935660" y="22384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EC39-FED3-7B4E-8786-12213AF21A23}"/>
              </a:ext>
            </a:extLst>
          </p:cNvPr>
          <p:cNvSpPr txBox="1"/>
          <p:nvPr/>
        </p:nvSpPr>
        <p:spPr>
          <a:xfrm>
            <a:off x="8188774" y="222780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88BD-1800-DE49-800F-95188E3DAC73}"/>
              </a:ext>
            </a:extLst>
          </p:cNvPr>
          <p:cNvSpPr txBox="1"/>
          <p:nvPr/>
        </p:nvSpPr>
        <p:spPr>
          <a:xfrm>
            <a:off x="9682546" y="223433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1D46A-537A-5E43-A47E-089865F4ED91}"/>
              </a:ext>
            </a:extLst>
          </p:cNvPr>
          <p:cNvSpPr txBox="1"/>
          <p:nvPr/>
        </p:nvSpPr>
        <p:spPr>
          <a:xfrm>
            <a:off x="10782597" y="222780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285D79-3973-FDFA-B55E-2F81711C771E}"/>
              </a:ext>
            </a:extLst>
          </p:cNvPr>
          <p:cNvSpPr/>
          <p:nvPr/>
        </p:nvSpPr>
        <p:spPr>
          <a:xfrm>
            <a:off x="7271573" y="2227807"/>
            <a:ext cx="825224" cy="378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220B9-F9B2-F118-C2E7-4259A8307163}"/>
              </a:ext>
            </a:extLst>
          </p:cNvPr>
          <p:cNvSpPr txBox="1"/>
          <p:nvPr/>
        </p:nvSpPr>
        <p:spPr>
          <a:xfrm>
            <a:off x="7150607" y="1690688"/>
            <a:ext cx="2445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Qualitative (Categorical)</a:t>
            </a:r>
          </a:p>
        </p:txBody>
      </p:sp>
    </p:spTree>
    <p:extLst>
      <p:ext uri="{BB962C8B-B14F-4D97-AF65-F5344CB8AC3E}">
        <p14:creationId xmlns:p14="http://schemas.microsoft.com/office/powerpoint/2010/main" val="46589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0373-450A-9248-8718-9CD92C46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F049-7A20-A148-92A6-D3D24821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04" y="1825625"/>
            <a:ext cx="6626629" cy="4351338"/>
          </a:xfrm>
        </p:spPr>
        <p:txBody>
          <a:bodyPr>
            <a:normAutofit/>
          </a:bodyPr>
          <a:lstStyle/>
          <a:p>
            <a:r>
              <a:rPr lang="en-US" dirty="0"/>
              <a:t>Which would you choose for this data: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 a US map, color states by voting patterns in a Presidential election to highlight how strongly the state leaned towards Democrats or Republicans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20E0B00-7E77-7B4F-AE4F-F4D77AE9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14"/>
          <a:stretch/>
        </p:blipFill>
        <p:spPr>
          <a:xfrm>
            <a:off x="6996111" y="2610196"/>
            <a:ext cx="3306129" cy="330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82ECE-6C08-EB44-8D43-0B27CFB7859C}"/>
              </a:ext>
            </a:extLst>
          </p:cNvPr>
          <p:cNvSpPr txBox="1"/>
          <p:nvPr/>
        </p:nvSpPr>
        <p:spPr>
          <a:xfrm>
            <a:off x="7414953" y="224086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C3229-16E2-6A45-8DF0-F23E4DD5E2A6}"/>
              </a:ext>
            </a:extLst>
          </p:cNvPr>
          <p:cNvSpPr txBox="1"/>
          <p:nvPr/>
        </p:nvSpPr>
        <p:spPr>
          <a:xfrm>
            <a:off x="8935660" y="22384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EC39-FED3-7B4E-8786-12213AF21A23}"/>
              </a:ext>
            </a:extLst>
          </p:cNvPr>
          <p:cNvSpPr txBox="1"/>
          <p:nvPr/>
        </p:nvSpPr>
        <p:spPr>
          <a:xfrm>
            <a:off x="8188774" y="222780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88BD-1800-DE49-800F-95188E3DAC73}"/>
              </a:ext>
            </a:extLst>
          </p:cNvPr>
          <p:cNvSpPr txBox="1"/>
          <p:nvPr/>
        </p:nvSpPr>
        <p:spPr>
          <a:xfrm>
            <a:off x="9682546" y="223433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4476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0373-450A-9248-8718-9CD92C46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F049-7A20-A148-92A6-D3D24821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04" y="1825625"/>
            <a:ext cx="6626629" cy="4351338"/>
          </a:xfrm>
        </p:spPr>
        <p:txBody>
          <a:bodyPr>
            <a:normAutofit/>
          </a:bodyPr>
          <a:lstStyle/>
          <a:p>
            <a:r>
              <a:rPr lang="en-US" dirty="0"/>
              <a:t>Which would you choose for this data: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On a US map, color states by voting patterns in a Presidential election to highlight how strongly the state leaned towards Democrats or Republicans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20E0B00-7E77-7B4F-AE4F-F4D77AE9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14"/>
          <a:stretch/>
        </p:blipFill>
        <p:spPr>
          <a:xfrm>
            <a:off x="6996111" y="2610196"/>
            <a:ext cx="3306129" cy="330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82ECE-6C08-EB44-8D43-0B27CFB7859C}"/>
              </a:ext>
            </a:extLst>
          </p:cNvPr>
          <p:cNvSpPr txBox="1"/>
          <p:nvPr/>
        </p:nvSpPr>
        <p:spPr>
          <a:xfrm>
            <a:off x="7414953" y="224086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C3229-16E2-6A45-8DF0-F23E4DD5E2A6}"/>
              </a:ext>
            </a:extLst>
          </p:cNvPr>
          <p:cNvSpPr txBox="1"/>
          <p:nvPr/>
        </p:nvSpPr>
        <p:spPr>
          <a:xfrm>
            <a:off x="8935660" y="22384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EC39-FED3-7B4E-8786-12213AF21A23}"/>
              </a:ext>
            </a:extLst>
          </p:cNvPr>
          <p:cNvSpPr txBox="1"/>
          <p:nvPr/>
        </p:nvSpPr>
        <p:spPr>
          <a:xfrm>
            <a:off x="8188774" y="222780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88BD-1800-DE49-800F-95188E3DAC73}"/>
              </a:ext>
            </a:extLst>
          </p:cNvPr>
          <p:cNvSpPr txBox="1"/>
          <p:nvPr/>
        </p:nvSpPr>
        <p:spPr>
          <a:xfrm>
            <a:off x="9682546" y="223433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D163AF-9C1E-E641-6365-6315BDA8B771}"/>
              </a:ext>
            </a:extLst>
          </p:cNvPr>
          <p:cNvSpPr/>
          <p:nvPr/>
        </p:nvSpPr>
        <p:spPr>
          <a:xfrm>
            <a:off x="8721390" y="2240864"/>
            <a:ext cx="1580849" cy="378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A4E69-965E-C095-D83D-75797A84C651}"/>
              </a:ext>
            </a:extLst>
          </p:cNvPr>
          <p:cNvSpPr txBox="1"/>
          <p:nvPr/>
        </p:nvSpPr>
        <p:spPr>
          <a:xfrm>
            <a:off x="8853471" y="1294581"/>
            <a:ext cx="10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Diverging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C89F4-B74F-0A29-527E-421FFD7FAD50}"/>
              </a:ext>
            </a:extLst>
          </p:cNvPr>
          <p:cNvSpPr txBox="1"/>
          <p:nvPr/>
        </p:nvSpPr>
        <p:spPr>
          <a:xfrm>
            <a:off x="8319799" y="180742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7ED6F-DBA7-25E8-09BD-93DEF1145065}"/>
              </a:ext>
            </a:extLst>
          </p:cNvPr>
          <p:cNvSpPr txBox="1"/>
          <p:nvPr/>
        </p:nvSpPr>
        <p:spPr>
          <a:xfrm>
            <a:off x="9681526" y="1796164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1343014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9370-EF6E-B442-8D2F-DF73A72C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selection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637B-E6C6-3E41-8538-4955FFB7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9" y="1833938"/>
            <a:ext cx="4473633" cy="4351338"/>
          </a:xfrm>
        </p:spPr>
        <p:txBody>
          <a:bodyPr/>
          <a:lstStyle/>
          <a:p>
            <a:r>
              <a:rPr lang="en-US" dirty="0"/>
              <a:t>Color brewer</a:t>
            </a:r>
          </a:p>
          <a:p>
            <a:pPr lvl="1"/>
            <a:r>
              <a:rPr lang="en-US" dirty="0">
                <a:hlinkClick r:id="rId2"/>
              </a:rPr>
              <a:t>https://colorbrewer2.org</a:t>
            </a:r>
            <a:endParaRPr lang="en-US" dirty="0"/>
          </a:p>
          <a:p>
            <a:r>
              <a:rPr lang="en-US" dirty="0"/>
              <a:t>Generate a few color schemes with your group, and invent an appropriate data attribute that they are depicting</a:t>
            </a:r>
          </a:p>
          <a:p>
            <a:pPr lvl="1"/>
            <a:r>
              <a:rPr lang="en-US" dirty="0"/>
              <a:t>Ex- Temperature?  Rate of flooding?   Most dominant industry? 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AF66A6-7AEC-E741-8E96-21BA57A9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529" y="1463040"/>
            <a:ext cx="6846402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55FA-E704-9B2E-B2F4-050C80EF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color scales 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AAED301-F7D1-24FE-860E-7FC66EA49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498" y="400368"/>
            <a:ext cx="2857896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9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3E54-F54A-6A4A-9A0A-27DE5F2E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is a strong visual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86EDA-C29C-C5AB-B16A-4635EB0FA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there are some guidelines for how to use color in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117037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1EDE-9C76-E747-669A-1D2F4A6D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51765"/>
            <a:ext cx="2077720" cy="1325563"/>
          </a:xfrm>
        </p:spPr>
        <p:txBody>
          <a:bodyPr/>
          <a:lstStyle/>
          <a:p>
            <a:r>
              <a:rPr lang="en-US" dirty="0"/>
              <a:t>Critique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60538FB-3056-086E-106E-F72B4BF7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65764"/>
            <a:ext cx="10007600" cy="6731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3FC18-E783-0236-1DB8-A6C028008CBE}"/>
              </a:ext>
            </a:extLst>
          </p:cNvPr>
          <p:cNvSpPr txBox="1"/>
          <p:nvPr/>
        </p:nvSpPr>
        <p:spPr>
          <a:xfrm>
            <a:off x="106680" y="2149312"/>
            <a:ext cx="21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color is a region</a:t>
            </a:r>
          </a:p>
        </p:txBody>
      </p:sp>
    </p:spTree>
    <p:extLst>
      <p:ext uri="{BB962C8B-B14F-4D97-AF65-F5344CB8AC3E}">
        <p14:creationId xmlns:p14="http://schemas.microsoft.com/office/powerpoint/2010/main" val="174460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February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Engineering Interactive Visual Interfaces for Data Science</a:t>
            </a:r>
          </a:p>
          <a:p>
            <a:pPr lvl="1"/>
            <a:r>
              <a:rPr lang="en-US" dirty="0"/>
              <a:t>“The CS Data Vis Class”</a:t>
            </a:r>
          </a:p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Logistics (5 min)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Activity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398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19C2-D66D-EF47-A174-2C23619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for qualitative data (labels, categories, names)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3AF2-1424-F74C-BA93-9F0175EDC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Recommendation: about 6, no more than 10.  </a:t>
            </a:r>
          </a:p>
          <a:p>
            <a:pPr lvl="1"/>
            <a:r>
              <a:rPr lang="en-US" dirty="0"/>
              <a:t>You can’t distinguish colors very well above 10 different colors </a:t>
            </a:r>
          </a:p>
        </p:txBody>
      </p:sp>
    </p:spTree>
    <p:extLst>
      <p:ext uri="{BB962C8B-B14F-4D97-AF65-F5344CB8AC3E}">
        <p14:creationId xmlns:p14="http://schemas.microsoft.com/office/powerpoint/2010/main" val="334105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5CBB-FA8B-534A-8045-AA98C52A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for qualitative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ADCEB-A55D-5040-B405-B4225A7B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825625"/>
            <a:ext cx="2894215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Too many colors, we can’t meaningfully distinguish them</a:t>
            </a:r>
          </a:p>
          <a:p>
            <a:pPr lvl="1"/>
            <a:r>
              <a:rPr lang="en-US" dirty="0"/>
              <a:t>Or recall what they relate to</a:t>
            </a:r>
          </a:p>
          <a:p>
            <a:r>
              <a:rPr lang="en-US" dirty="0"/>
              <a:t>22 Colors, only 8 were distinguishable</a:t>
            </a:r>
          </a:p>
          <a:p>
            <a:r>
              <a:rPr lang="en-US" dirty="0"/>
              <a:t>Also- are ‘red’ things similar?  </a:t>
            </a:r>
          </a:p>
          <a:p>
            <a:pPr lvl="1"/>
            <a:r>
              <a:rPr lang="en-US" dirty="0"/>
              <a:t>Our brains will associate them</a:t>
            </a:r>
          </a:p>
          <a:p>
            <a:r>
              <a:rPr lang="en-US" dirty="0"/>
              <a:t>In this case- maybe don’t encode with color only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4537991-EC29-274F-8B85-B384271A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748" y="1188140"/>
            <a:ext cx="8342252" cy="561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1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9F05-3C8D-B700-F0E0-AAF3DDB4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23170" cy="1325563"/>
          </a:xfrm>
        </p:spPr>
        <p:txBody>
          <a:bodyPr/>
          <a:lstStyle/>
          <a:p>
            <a:r>
              <a:rPr lang="en-US" dirty="0"/>
              <a:t>Categorical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27CB-7AB7-24DB-9D61-B07C3AAB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1123"/>
            <a:ext cx="10515600" cy="6558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https://towardsdatascience.com/8-rules-for-optimal-use-of-color-in-data-visualization-b283ae1fc1e2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3FB5714-4997-BD2D-4C67-72C9F4A4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370" y="689130"/>
            <a:ext cx="7772400" cy="4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1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326E-317F-554E-A6CC-A5CE4A3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for quantitative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26F2-0F6E-A741-924A-FD255DDA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01" y="1835051"/>
            <a:ext cx="6401586" cy="46578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Standard guidelines for vis is to </a:t>
            </a:r>
            <a:r>
              <a:rPr lang="en-US" b="1" dirty="0"/>
              <a:t>not</a:t>
            </a:r>
            <a:r>
              <a:rPr lang="en-US" dirty="0"/>
              <a:t> use rainbow color maps</a:t>
            </a:r>
          </a:p>
          <a:p>
            <a:r>
              <a:rPr lang="en-US" dirty="0"/>
              <a:t>Better to :</a:t>
            </a:r>
          </a:p>
          <a:p>
            <a:pPr lvl="1"/>
            <a:r>
              <a:rPr lang="en-US" dirty="0"/>
              <a:t>Monochromatic scales</a:t>
            </a:r>
          </a:p>
          <a:p>
            <a:pPr lvl="1"/>
            <a:r>
              <a:rPr lang="en-US" dirty="0"/>
              <a:t>A ramp from one color to another (Multi-hue)</a:t>
            </a:r>
          </a:p>
          <a:p>
            <a:pPr lvl="1"/>
            <a:r>
              <a:rPr lang="en-US" dirty="0"/>
              <a:t>Or for a diverging scale, two ramps to two hues that terminate in a common middle point</a:t>
            </a:r>
          </a:p>
          <a:p>
            <a:pPr marL="0" indent="0">
              <a:buNone/>
            </a:pPr>
            <a:r>
              <a:rPr lang="en-US" dirty="0"/>
              <a:t>Why?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Reasons: boundaries between hue are arbitrary, not related to the data</a:t>
            </a:r>
          </a:p>
          <a:p>
            <a:pPr lvl="1"/>
            <a:r>
              <a:rPr lang="en-US" dirty="0"/>
              <a:t>Ex. Encoding how much people participated in Wikipedia editing, why are some people yellow vs green vs blue as opposed to “more or less” scale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DF5E21-F989-AF2C-C786-5F732FE5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523975" y="2928394"/>
            <a:ext cx="5668025" cy="6203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733DAD-7D94-71CE-0BF6-7BE08284D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49" y="3693096"/>
            <a:ext cx="5732651" cy="5200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FE7F7C-8C0C-F26D-E629-04740CE08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661" y="2408305"/>
            <a:ext cx="5668025" cy="6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326E-317F-554E-A6CC-A5CE4A3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for quantitative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26F2-0F6E-A741-924A-FD255DDA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01" y="1835051"/>
            <a:ext cx="6401586" cy="4657823"/>
          </a:xfrm>
        </p:spPr>
        <p:txBody>
          <a:bodyPr>
            <a:normAutofit/>
          </a:bodyPr>
          <a:lstStyle/>
          <a:p>
            <a:r>
              <a:rPr lang="en-US" dirty="0"/>
              <a:t>Standard guidelines for vis is to </a:t>
            </a:r>
            <a:r>
              <a:rPr lang="en-US" b="1" dirty="0"/>
              <a:t>not</a:t>
            </a:r>
            <a:r>
              <a:rPr lang="en-US" dirty="0"/>
              <a:t> use rainbow color maps</a:t>
            </a:r>
          </a:p>
          <a:p>
            <a:r>
              <a:rPr lang="en-US" dirty="0"/>
              <a:t>Better to :</a:t>
            </a:r>
          </a:p>
          <a:p>
            <a:pPr lvl="1"/>
            <a:r>
              <a:rPr lang="en-US" dirty="0"/>
              <a:t>Monochromatic scales</a:t>
            </a:r>
          </a:p>
          <a:p>
            <a:pPr lvl="1"/>
            <a:r>
              <a:rPr lang="en-US" dirty="0"/>
              <a:t>A ramp from one color to another (Multi-hue)</a:t>
            </a:r>
          </a:p>
          <a:p>
            <a:pPr lvl="1"/>
            <a:r>
              <a:rPr lang="en-US" dirty="0"/>
              <a:t>Or for a diverging scale, two ramps to two hues that terminate in a common middle point</a:t>
            </a:r>
          </a:p>
          <a:p>
            <a:pPr marL="0" indent="0">
              <a:buNone/>
            </a:pPr>
            <a:r>
              <a:rPr lang="en-US" dirty="0"/>
              <a:t>Why?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DF5E21-F989-AF2C-C786-5F732FE5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491661" y="3519187"/>
            <a:ext cx="5668025" cy="6203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733DAD-7D94-71CE-0BF6-7BE08284D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47" y="4500714"/>
            <a:ext cx="5732651" cy="5200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FE7F7C-8C0C-F26D-E629-04740CE08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347" y="2841808"/>
            <a:ext cx="5668025" cy="620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535E5-632A-DD31-DA68-18AB30EF4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944" y="2258328"/>
            <a:ext cx="7772400" cy="3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22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326E-317F-554E-A6CC-A5CE4A3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for quantitative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26F2-0F6E-A741-924A-FD255DDA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01" y="1835051"/>
            <a:ext cx="6401586" cy="4657823"/>
          </a:xfrm>
        </p:spPr>
        <p:txBody>
          <a:bodyPr>
            <a:normAutofit/>
          </a:bodyPr>
          <a:lstStyle/>
          <a:p>
            <a:r>
              <a:rPr lang="en-US" dirty="0"/>
              <a:t>Standard advice is not use hue (not to use a rainbow color map)</a:t>
            </a:r>
          </a:p>
          <a:p>
            <a:r>
              <a:rPr lang="en-US" dirty="0"/>
              <a:t>Better to use saturation </a:t>
            </a:r>
          </a:p>
          <a:p>
            <a:r>
              <a:rPr lang="en-US" dirty="0"/>
              <a:t>or a single ramp from one color to another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Why?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4B0AA89-8E80-7936-9C05-4D5BF429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87" y="1583703"/>
            <a:ext cx="5139641" cy="22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88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7C53-F482-B187-AD02-8B99C83C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rainbow color maps?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9B36C-8F5E-7B2E-1A8A-0E4CA751F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758156"/>
            <a:ext cx="5257800" cy="3589348"/>
          </a:xfrm>
        </p:spPr>
        <p:txBody>
          <a:bodyPr>
            <a:normAutofit/>
          </a:bodyPr>
          <a:lstStyle/>
          <a:p>
            <a:r>
              <a:rPr lang="en-US" dirty="0"/>
              <a:t>Map of Texas counties</a:t>
            </a:r>
          </a:p>
          <a:p>
            <a:r>
              <a:rPr lang="en-US" dirty="0"/>
              <a:t>Without the key, do you understand these values? </a:t>
            </a:r>
          </a:p>
          <a:p>
            <a:pPr lvl="1"/>
            <a:r>
              <a:rPr lang="en-US" dirty="0"/>
              <a:t>Which counties are high?</a:t>
            </a:r>
          </a:p>
          <a:p>
            <a:pPr lvl="1"/>
            <a:r>
              <a:rPr lang="en-US" dirty="0"/>
              <a:t>Which are low?</a:t>
            </a:r>
          </a:p>
          <a:p>
            <a:pPr lvl="1"/>
            <a:r>
              <a:rPr lang="en-US" dirty="0"/>
              <a:t>Is a county colored green closer toa county colored orange or pink?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18AF0F-4AD0-0E68-1317-177FF5B93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5"/>
          <a:stretch/>
        </p:blipFill>
        <p:spPr bwMode="auto">
          <a:xfrm>
            <a:off x="5459392" y="2951544"/>
            <a:ext cx="4691605" cy="38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4266B4-E9E9-C135-E557-E3AA2568D1E7}"/>
              </a:ext>
            </a:extLst>
          </p:cNvPr>
          <p:cNvSpPr/>
          <p:nvPr/>
        </p:nvSpPr>
        <p:spPr>
          <a:xfrm>
            <a:off x="5717893" y="5706320"/>
            <a:ext cx="2465408" cy="196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2684D3-7A79-E2E7-4695-EF17C358D7AE}"/>
              </a:ext>
            </a:extLst>
          </p:cNvPr>
          <p:cNvSpPr/>
          <p:nvPr/>
        </p:nvSpPr>
        <p:spPr>
          <a:xfrm>
            <a:off x="5081286" y="5903089"/>
            <a:ext cx="3264061" cy="763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06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7C53-F482-B187-AD02-8B99C83C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rainbow color maps?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9B36C-8F5E-7B2E-1A8A-0E4CA751F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92" y="1758156"/>
            <a:ext cx="5257800" cy="3589348"/>
          </a:xfrm>
        </p:spPr>
        <p:txBody>
          <a:bodyPr>
            <a:normAutofit/>
          </a:bodyPr>
          <a:lstStyle/>
          <a:p>
            <a:r>
              <a:rPr lang="en-US" dirty="0"/>
              <a:t>Map of Texas counties</a:t>
            </a:r>
          </a:p>
          <a:p>
            <a:r>
              <a:rPr lang="en-US" dirty="0"/>
              <a:t>Without the key, do you understand these values? </a:t>
            </a:r>
          </a:p>
          <a:p>
            <a:pPr lvl="1"/>
            <a:r>
              <a:rPr lang="en-US" dirty="0"/>
              <a:t>Which counties are high?</a:t>
            </a:r>
          </a:p>
          <a:p>
            <a:pPr lvl="1"/>
            <a:r>
              <a:rPr lang="en-US" dirty="0"/>
              <a:t>Which are low?</a:t>
            </a:r>
          </a:p>
          <a:p>
            <a:pPr lvl="1"/>
            <a:r>
              <a:rPr lang="en-US" dirty="0"/>
              <a:t>Is a county colored green closer toa county colored orange or pink?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18AF0F-4AD0-0E68-1317-177FF5B93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5"/>
          <a:stretch/>
        </p:blipFill>
        <p:spPr bwMode="auto">
          <a:xfrm>
            <a:off x="5459392" y="2951544"/>
            <a:ext cx="4691605" cy="38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4266B4-E9E9-C135-E557-E3AA2568D1E7}"/>
              </a:ext>
            </a:extLst>
          </p:cNvPr>
          <p:cNvSpPr/>
          <p:nvPr/>
        </p:nvSpPr>
        <p:spPr>
          <a:xfrm>
            <a:off x="5717893" y="5706320"/>
            <a:ext cx="2465408" cy="196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4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D76E-A97F-B399-5075-96D30B58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8224-0C4A-3CDF-E392-6D5799D8C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15765" cy="4351338"/>
          </a:xfrm>
        </p:spPr>
        <p:txBody>
          <a:bodyPr/>
          <a:lstStyle/>
          <a:p>
            <a:r>
              <a:rPr lang="en-US" dirty="0"/>
              <a:t>Look at Australia- Looks like it has lots of variations- red, orange, yellow, green….</a:t>
            </a:r>
          </a:p>
          <a:p>
            <a:r>
              <a:rPr lang="en-US" dirty="0"/>
              <a:t>Look at the oceans- it looks somewhat uniform, with a few small patches of yellow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0" name="Picture 4" descr="Two maps of the Earth's surface displaying temperature anomaly data with annotations">
            <a:extLst>
              <a:ext uri="{FF2B5EF4-FFF2-40B4-BE49-F238E27FC236}">
                <a16:creationId xmlns:a16="http://schemas.microsoft.com/office/drawing/2014/main" id="{91794E99-0C26-A56F-6885-42681EB76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28"/>
          <a:stretch/>
        </p:blipFill>
        <p:spPr bwMode="auto">
          <a:xfrm>
            <a:off x="5188743" y="648181"/>
            <a:ext cx="6843840" cy="29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180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D76E-A97F-B399-5075-96D30B58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8224-0C4A-3CDF-E392-6D5799D8C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15765" cy="4351338"/>
          </a:xfrm>
        </p:spPr>
        <p:txBody>
          <a:bodyPr/>
          <a:lstStyle/>
          <a:p>
            <a:r>
              <a:rPr lang="en-US" dirty="0"/>
              <a:t>Look at Australia with a divergent color scale</a:t>
            </a:r>
          </a:p>
          <a:p>
            <a:pPr lvl="1"/>
            <a:r>
              <a:rPr lang="en-US" dirty="0"/>
              <a:t>Looks more like a continuous range with a few extrema</a:t>
            </a:r>
          </a:p>
          <a:p>
            <a:r>
              <a:rPr lang="en-US" dirty="0"/>
              <a:t>And the oceans</a:t>
            </a:r>
          </a:p>
          <a:p>
            <a:pPr lvl="1"/>
            <a:r>
              <a:rPr lang="en-US" dirty="0"/>
              <a:t>Did you notice those depressions in the rainbow color map?</a:t>
            </a:r>
          </a:p>
        </p:txBody>
      </p:sp>
      <p:pic>
        <p:nvPicPr>
          <p:cNvPr id="4100" name="Picture 4" descr="Two maps of the Earth's surface displaying temperature anomaly data with annotations">
            <a:extLst>
              <a:ext uri="{FF2B5EF4-FFF2-40B4-BE49-F238E27FC236}">
                <a16:creationId xmlns:a16="http://schemas.microsoft.com/office/drawing/2014/main" id="{91794E99-0C26-A56F-6885-42681EB7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43" y="648182"/>
            <a:ext cx="6721606" cy="55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8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E35C-9E03-C04A-8C2B-347A1456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71AB180-0640-93BF-19E9-193F78C9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75" y="365125"/>
            <a:ext cx="8486525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7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DBCD-9011-3A4A-8062-A18751D3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Rainbow color maps making a comeback?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1FDA7-A683-1D4B-AD48-0981ACA2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5"/>
            <a:ext cx="679577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Some prominent vis researchers : </a:t>
            </a:r>
          </a:p>
          <a:p>
            <a:pPr lvl="1"/>
            <a:r>
              <a:rPr lang="en-US" dirty="0"/>
              <a:t> “My domain sciences collaborators want rainbow color maps”</a:t>
            </a:r>
          </a:p>
          <a:p>
            <a:pPr lvl="1"/>
            <a:r>
              <a:rPr lang="en-US" dirty="0"/>
              <a:t>”I tried using a non-rainbow color map. And my users found it more confusing”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Rainbow color maps were easier to interpret and preferred by users</a:t>
            </a:r>
          </a:p>
          <a:p>
            <a:r>
              <a:rPr lang="en-US" dirty="0"/>
              <a:t>Rainbow color maps made it easier to remember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Controversy continues….  </a:t>
            </a:r>
          </a:p>
          <a:p>
            <a:pPr lvl="1"/>
            <a:r>
              <a:rPr lang="en-US" dirty="0"/>
              <a:t>(don’t bring it up at a Vis conference people have strong feelings….)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892BA6-E230-58F8-F821-97CB0245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97" y="1209921"/>
            <a:ext cx="467216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3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873E-A460-224A-A1A8-FE75E3B1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0894A-50AF-AD4C-AEE5-EC493B3B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837113"/>
            <a:ext cx="5565082" cy="3132979"/>
          </a:xfrm>
          <a:prstGeom prst="rect">
            <a:avLst/>
          </a:prstGeom>
        </p:spPr>
      </p:pic>
      <p:pic>
        <p:nvPicPr>
          <p:cNvPr id="7" name="Picture 6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4B0A263E-D81E-144E-BC3F-8A2ABAB3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7113"/>
            <a:ext cx="5818519" cy="32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8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873E-A460-224A-A1A8-FE75E3B1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0894A-50AF-AD4C-AEE5-EC493B3B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1837113"/>
            <a:ext cx="5565082" cy="3132979"/>
          </a:xfrm>
          <a:prstGeom prst="rect">
            <a:avLst/>
          </a:prstGeom>
        </p:spPr>
      </p:pic>
      <p:pic>
        <p:nvPicPr>
          <p:cNvPr id="7" name="Picture 6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4B0A263E-D81E-144E-BC3F-8A2ABAB3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7113"/>
            <a:ext cx="5818519" cy="3217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1E8828-288C-4F41-9723-9A886B7B4799}"/>
              </a:ext>
            </a:extLst>
          </p:cNvPr>
          <p:cNvSpPr txBox="1"/>
          <p:nvPr/>
        </p:nvSpPr>
        <p:spPr>
          <a:xfrm>
            <a:off x="6248400" y="5200563"/>
            <a:ext cx="39562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Corresponds with the data </a:t>
            </a:r>
          </a:p>
          <a:p>
            <a:endParaRPr lang="en-US" dirty="0"/>
          </a:p>
          <a:p>
            <a:r>
              <a:rPr lang="en-US" dirty="0"/>
              <a:t>But, might not be preferred by the 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3E60F-049B-3E41-888F-58EE1D498236}"/>
              </a:ext>
            </a:extLst>
          </p:cNvPr>
          <p:cNvSpPr txBox="1"/>
          <p:nvPr/>
        </p:nvSpPr>
        <p:spPr>
          <a:xfrm>
            <a:off x="0" y="5062063"/>
            <a:ext cx="59831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Good for spotting extrema</a:t>
            </a:r>
          </a:p>
          <a:p>
            <a:endParaRPr lang="en-US" dirty="0"/>
          </a:p>
          <a:p>
            <a:r>
              <a:rPr lang="en-US" dirty="0"/>
              <a:t>Might create the impression that some regions are “different”</a:t>
            </a:r>
          </a:p>
          <a:p>
            <a:r>
              <a:rPr lang="en-US" dirty="0"/>
              <a:t>Ex. The green looks like a uniquely labeled phenomena</a:t>
            </a:r>
          </a:p>
        </p:txBody>
      </p:sp>
    </p:spTree>
    <p:extLst>
      <p:ext uri="{BB962C8B-B14F-4D97-AF65-F5344CB8AC3E}">
        <p14:creationId xmlns:p14="http://schemas.microsoft.com/office/powerpoint/2010/main" val="3256919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7186-574F-D445-90C6-E57F8E24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or binned?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5AF7E-97A6-654D-BB1B-6FE171E64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is more accurate?  Which is faster?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5A99-1D89-103E-231B-33E6D15B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959" y="299085"/>
            <a:ext cx="4536321" cy="63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96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7186-574F-D445-90C6-E57F8E24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or binned?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5AF7E-97A6-654D-BB1B-6FE171E6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769"/>
            <a:ext cx="3401291" cy="4351338"/>
          </a:xfrm>
        </p:spPr>
        <p:txBody>
          <a:bodyPr/>
          <a:lstStyle/>
          <a:p>
            <a:r>
              <a:rPr lang="en-US" dirty="0"/>
              <a:t>Which is more accurate?  Which is faster?</a:t>
            </a:r>
          </a:p>
          <a:p>
            <a:endParaRPr lang="en-US" dirty="0"/>
          </a:p>
          <a:p>
            <a:r>
              <a:rPr lang="en-US" dirty="0"/>
              <a:t>Empirical results:</a:t>
            </a:r>
          </a:p>
          <a:p>
            <a:pPr lvl="1"/>
            <a:r>
              <a:rPr lang="en-US" dirty="0"/>
              <a:t>Binned was more accurate </a:t>
            </a:r>
          </a:p>
          <a:p>
            <a:pPr lvl="1"/>
            <a:r>
              <a:rPr lang="en-US" dirty="0"/>
              <a:t>Continuous was faster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D4CC-F9C6-EB4F-B7F3-C8567C347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34" y="302463"/>
            <a:ext cx="4536321" cy="63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77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3BFB-4673-9A41-9D0E-9ED85936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0B1B-EA2A-6F46-904B-8DA266E9B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10% of males and 1% of females have one of several forms of color blindness</a:t>
            </a:r>
          </a:p>
          <a:p>
            <a:r>
              <a:rPr lang="en-US" dirty="0"/>
              <a:t>Most common: Red, green color blindness, but there are others</a:t>
            </a:r>
          </a:p>
          <a:p>
            <a:r>
              <a:rPr lang="en-US" dirty="0"/>
              <a:t>Let’s see how we all do… </a:t>
            </a:r>
          </a:p>
          <a:p>
            <a:pPr lvl="1"/>
            <a:r>
              <a:rPr lang="en-US" dirty="0"/>
              <a:t>(sometimes someone discovers they are color blind in class =O )</a:t>
            </a:r>
          </a:p>
          <a:p>
            <a:pPr lvl="1"/>
            <a:r>
              <a:rPr lang="en-US" dirty="0"/>
              <a:t>Do you see these numbers? </a:t>
            </a:r>
          </a:p>
        </p:txBody>
      </p:sp>
    </p:spTree>
    <p:extLst>
      <p:ext uri="{BB962C8B-B14F-4D97-AF65-F5344CB8AC3E}">
        <p14:creationId xmlns:p14="http://schemas.microsoft.com/office/powerpoint/2010/main" val="235583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4A0EC8-E162-464D-B585-A3663F1F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882650"/>
            <a:ext cx="5143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2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8C9406-7C8E-DD4F-8CD3-77E49B63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889000"/>
            <a:ext cx="5041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93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C20F8-1417-7F4F-B301-191BC9B7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882650"/>
            <a:ext cx="50546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47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8EAB70-C25F-7246-9012-094E3240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317798"/>
            <a:ext cx="5003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66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BB7B-69B1-9147-B433-677B6FB46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color?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1CB58-F634-E846-91F6-4DD5A8834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9393" cy="4351338"/>
          </a:xfrm>
        </p:spPr>
        <p:txBody>
          <a:bodyPr/>
          <a:lstStyle/>
          <a:p>
            <a:r>
              <a:rPr lang="en-US" dirty="0"/>
              <a:t>Color from a physics perspective- wavelength and energy of light</a:t>
            </a:r>
          </a:p>
          <a:p>
            <a:r>
              <a:rPr lang="en-US" dirty="0"/>
              <a:t>Color in the eye- activation of cones</a:t>
            </a:r>
          </a:p>
          <a:p>
            <a:r>
              <a:rPr lang="en-US" dirty="0"/>
              <a:t>Color model, which we use to make visualizations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A picture containing laser, rainbow, light, blur&#10;&#10;Description automatically generated">
            <a:extLst>
              <a:ext uri="{FF2B5EF4-FFF2-40B4-BE49-F238E27FC236}">
                <a16:creationId xmlns:a16="http://schemas.microsoft.com/office/drawing/2014/main" id="{E5918B33-2A59-EB4E-B6BE-AF662B26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85" y="112530"/>
            <a:ext cx="2588705" cy="19375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05AB930-E103-6541-8E37-481E9D28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09" y="2129093"/>
            <a:ext cx="4197936" cy="2333793"/>
          </a:xfrm>
          <a:prstGeom prst="rect">
            <a:avLst/>
          </a:prstGeom>
        </p:spPr>
      </p:pic>
      <p:pic>
        <p:nvPicPr>
          <p:cNvPr id="11" name="Picture 10" descr="A picture containing indoor, fruit, decorated, arranged&#10;&#10;Description automatically generated">
            <a:extLst>
              <a:ext uri="{FF2B5EF4-FFF2-40B4-BE49-F238E27FC236}">
                <a16:creationId xmlns:a16="http://schemas.microsoft.com/office/drawing/2014/main" id="{E041A6E5-4BF8-2B41-8B21-3BC236AE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298" y="4603256"/>
            <a:ext cx="5187142" cy="2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21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FE545-15E1-3D40-9084-75B67155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269019"/>
            <a:ext cx="5054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42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82FADD-5F02-A74E-9E0A-D56B8D49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939800"/>
            <a:ext cx="5067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94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87CC9-F277-7C40-9BC7-271FC5DB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0" y="882650"/>
            <a:ext cx="50927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4DD25C-E4BD-6D4C-A145-A19DD971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889000"/>
            <a:ext cx="5054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67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094121-DED4-314C-A77C-88C1E907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882650"/>
            <a:ext cx="50673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75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D5F5CB-CCEF-3B4B-A05A-AD7CEE27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76300"/>
            <a:ext cx="508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92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8CA71-142B-B947-A333-A701F413E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908050"/>
            <a:ext cx="5054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05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FC0AC-2F38-0E4A-9A40-BE462C25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69950"/>
            <a:ext cx="5080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61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0F25-B340-FA4B-960C-B385FB5A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color </a:t>
            </a:r>
            <a:r>
              <a:rPr lang="en-US" dirty="0" err="1"/>
              <a:t>blindess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B41C-9122-2149-BABB-C6752BEA2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7247" cy="4351338"/>
          </a:xfrm>
        </p:spPr>
        <p:txBody>
          <a:bodyPr/>
          <a:lstStyle/>
          <a:p>
            <a:r>
              <a:rPr lang="en-US" dirty="0"/>
              <a:t>Gene expression data</a:t>
            </a:r>
          </a:p>
          <a:p>
            <a:r>
              <a:rPr lang="en-US" dirty="0"/>
              <a:t>Don’t use red, green color scales!!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6E38-A689-0B42-965D-3D44682D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248" y="365125"/>
            <a:ext cx="4640790" cy="61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78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D251-B0BD-E54A-AA77-091740EA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DC87-84C4-8947-BBC5-1025566D9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86" y="1825625"/>
            <a:ext cx="5404658" cy="4351338"/>
          </a:xfrm>
        </p:spPr>
        <p:txBody>
          <a:bodyPr/>
          <a:lstStyle/>
          <a:p>
            <a:r>
              <a:rPr lang="en-US" dirty="0"/>
              <a:t>Example from the NYT</a:t>
            </a:r>
          </a:p>
          <a:p>
            <a:pPr lvl="1"/>
            <a:r>
              <a:rPr lang="en-US" dirty="0"/>
              <a:t>Top is non-color blind perspective</a:t>
            </a:r>
          </a:p>
          <a:p>
            <a:pPr lvl="1"/>
            <a:r>
              <a:rPr lang="en-US" dirty="0"/>
              <a:t>Bottom is color blind perspective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8DF7850-71A3-B345-A702-B66CA3438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427" y="0"/>
            <a:ext cx="6039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9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2B76-2EBA-CB42-9ADA-B11C4D6E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 color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5E9B-4580-4849-A145-B158DA0C5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23" y="1521243"/>
            <a:ext cx="4739640" cy="2851252"/>
          </a:xfrm>
        </p:spPr>
        <p:txBody>
          <a:bodyPr>
            <a:normAutofit/>
          </a:bodyPr>
          <a:lstStyle/>
          <a:p>
            <a:r>
              <a:rPr lang="en-US" dirty="0"/>
              <a:t>3 Dimensions of color:</a:t>
            </a:r>
          </a:p>
          <a:p>
            <a:pPr lvl="1"/>
            <a:r>
              <a:rPr lang="en-US" dirty="0"/>
              <a:t>Hue (red, orange, yellow….)</a:t>
            </a:r>
          </a:p>
          <a:p>
            <a:pPr lvl="1"/>
            <a:r>
              <a:rPr lang="en-US" dirty="0"/>
              <a:t>Saturation</a:t>
            </a:r>
          </a:p>
          <a:p>
            <a:pPr lvl="2"/>
            <a:r>
              <a:rPr lang="en-US" dirty="0"/>
              <a:t>“Purity of the color”</a:t>
            </a:r>
          </a:p>
          <a:p>
            <a:pPr lvl="2"/>
            <a:r>
              <a:rPr lang="en-US" dirty="0"/>
              <a:t>From white to an intense hue</a:t>
            </a:r>
          </a:p>
          <a:p>
            <a:pPr lvl="1"/>
            <a:r>
              <a:rPr lang="en-US" dirty="0"/>
              <a:t>Value</a:t>
            </a:r>
          </a:p>
          <a:p>
            <a:pPr lvl="2"/>
            <a:r>
              <a:rPr lang="en-US" dirty="0"/>
              <a:t>Darkness of the color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32504AB-6F78-3A4B-A993-99A41A3A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3" y="149277"/>
            <a:ext cx="5229037" cy="3884112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3F33B91-2FD8-DA43-A057-57B86575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255" y="4381456"/>
            <a:ext cx="651557" cy="2294314"/>
          </a:xfrm>
          <a:prstGeom prst="rect">
            <a:avLst/>
          </a:prstGeom>
        </p:spPr>
      </p:pic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B67B04EE-3873-BB4B-921A-A5125747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00" y="4372495"/>
            <a:ext cx="927100" cy="8382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FAB33C7-DAA3-284F-8319-2965ED994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538" y="4277245"/>
            <a:ext cx="876300" cy="1028700"/>
          </a:xfrm>
          <a:prstGeom prst="rect">
            <a:avLst/>
          </a:prstGeom>
        </p:spPr>
      </p:pic>
      <p:pic>
        <p:nvPicPr>
          <p:cNvPr id="12" name="Picture 11" descr="Shape, square&#10;&#10;Description automatically generated">
            <a:extLst>
              <a:ext uri="{FF2B5EF4-FFF2-40B4-BE49-F238E27FC236}">
                <a16:creationId xmlns:a16="http://schemas.microsoft.com/office/drawing/2014/main" id="{82B3002E-37C7-EB4A-BAF5-572F9DE6A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090" y="4180564"/>
            <a:ext cx="952500" cy="1117600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1B660969-A3FC-254F-9B84-B0E9EBA4A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426" y="4205155"/>
            <a:ext cx="740385" cy="2503568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605EABC-411E-5C42-9772-B8394FDBF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480" y="4277244"/>
            <a:ext cx="740385" cy="2556279"/>
          </a:xfrm>
          <a:prstGeom prst="rect">
            <a:avLst/>
          </a:prstGeom>
        </p:spPr>
      </p:pic>
      <p:pic>
        <p:nvPicPr>
          <p:cNvPr id="19" name="Picture 1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F925493-6F2D-A245-B636-A41D8F5793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7184" y="4076901"/>
            <a:ext cx="3064495" cy="27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33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3135-7C9F-F64B-B86D-F3108C7C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color blindness 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496C79B-BCE7-864B-AE63-287DB712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1690688"/>
            <a:ext cx="9174480" cy="42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54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19A6-D600-4F4D-BA69-AE987929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before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E113-AA24-1C4D-82BA-B74BC7E66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22" y="1825625"/>
            <a:ext cx="2644833" cy="4351338"/>
          </a:xfrm>
        </p:spPr>
        <p:txBody>
          <a:bodyPr/>
          <a:lstStyle/>
          <a:p>
            <a:r>
              <a:rPr lang="en-US" dirty="0"/>
              <a:t>Show zoning patterns 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60750C38-8FAA-484A-AA58-109B8F2B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61" y="1506394"/>
            <a:ext cx="9282683" cy="4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95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CAB8-3BBB-7945-BB69-D5948C25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Checked for color </a:t>
            </a:r>
            <a:r>
              <a:rPr lang="en-US" dirty="0" err="1"/>
              <a:t>blindess</a:t>
            </a:r>
            <a:endParaRPr lang="en-US" dirty="0"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9277F66-1998-D242-8D3D-FBDB7C81B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646" y="1524316"/>
            <a:ext cx="6784708" cy="48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040E-A630-D4A3-0725-0DF73907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lots of bad uses of color in vis….</a:t>
            </a:r>
          </a:p>
        </p:txBody>
      </p:sp>
      <p:pic>
        <p:nvPicPr>
          <p:cNvPr id="6146" name="Picture 2" descr="Influenza in the US&#10;      graphic">
            <a:extLst>
              <a:ext uri="{FF2B5EF4-FFF2-40B4-BE49-F238E27FC236}">
                <a16:creationId xmlns:a16="http://schemas.microsoft.com/office/drawing/2014/main" id="{78E96DD0-15F9-3D3D-4BA0-780934CEE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0" y="1726793"/>
            <a:ext cx="6400800" cy="45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3A79C-3865-24BE-8149-3FED06E6C6EA}"/>
              </a:ext>
            </a:extLst>
          </p:cNvPr>
          <p:cNvSpPr txBox="1"/>
          <p:nvPr/>
        </p:nvSpPr>
        <p:spPr>
          <a:xfrm>
            <a:off x="7872390" y="2314937"/>
            <a:ext cx="2382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guess- which colors are for lots of flu cases? </a:t>
            </a:r>
          </a:p>
        </p:txBody>
      </p:sp>
    </p:spTree>
    <p:extLst>
      <p:ext uri="{BB962C8B-B14F-4D97-AF65-F5344CB8AC3E}">
        <p14:creationId xmlns:p14="http://schemas.microsoft.com/office/powerpoint/2010/main" val="1462551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040E-A630-D4A3-0725-0DF73907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lots of bad uses of color in vis….</a:t>
            </a:r>
          </a:p>
        </p:txBody>
      </p:sp>
      <p:pic>
        <p:nvPicPr>
          <p:cNvPr id="6146" name="Picture 2" descr="Influenza in the US&#10;      graphic">
            <a:extLst>
              <a:ext uri="{FF2B5EF4-FFF2-40B4-BE49-F238E27FC236}">
                <a16:creationId xmlns:a16="http://schemas.microsoft.com/office/drawing/2014/main" id="{78E96DD0-15F9-3D3D-4BA0-780934CEE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0" y="1726793"/>
            <a:ext cx="6400800" cy="45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3A79C-3865-24BE-8149-3FED06E6C6EA}"/>
              </a:ext>
            </a:extLst>
          </p:cNvPr>
          <p:cNvSpPr txBox="1"/>
          <p:nvPr/>
        </p:nvSpPr>
        <p:spPr>
          <a:xfrm>
            <a:off x="7872390" y="2314937"/>
            <a:ext cx="2382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guess- which colors are for lots of flu cases?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478AF50-E35E-67C6-E79F-EEA935D8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45" y="6414746"/>
            <a:ext cx="77851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110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50D8-E936-4044-953E-030B3587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 test?</a:t>
            </a:r>
          </a:p>
        </p:txBody>
      </p:sp>
      <p:pic>
        <p:nvPicPr>
          <p:cNvPr id="9218" name="Picture 2" descr="Influenza in&#10;      the US graphic - color blind version">
            <a:extLst>
              <a:ext uri="{FF2B5EF4-FFF2-40B4-BE49-F238E27FC236}">
                <a16:creationId xmlns:a16="http://schemas.microsoft.com/office/drawing/2014/main" id="{E96C61D7-EA4A-4458-80FB-64173CA8F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7" y="2439622"/>
            <a:ext cx="4052506" cy="28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fluenza in the US&#10;      graphic">
            <a:extLst>
              <a:ext uri="{FF2B5EF4-FFF2-40B4-BE49-F238E27FC236}">
                <a16:creationId xmlns:a16="http://schemas.microsoft.com/office/drawing/2014/main" id="{B68623A4-9F7E-39AC-D973-86E73CF0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59" y="2303834"/>
            <a:ext cx="4052506" cy="28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044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A52A-DD92-1247-B9D6-8C618CB7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3146-5E5C-7447-B338-030F7A9E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make some ‘bad’ color schemes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Come up with a color scheme that is going to</a:t>
            </a:r>
          </a:p>
          <a:p>
            <a:pPr lvl="1"/>
            <a:r>
              <a:rPr lang="en-US" dirty="0"/>
              <a:t>Not match the data</a:t>
            </a:r>
          </a:p>
          <a:p>
            <a:pPr lvl="1"/>
            <a:r>
              <a:rPr lang="en-US" dirty="0"/>
              <a:t>Be hard to interpret</a:t>
            </a:r>
          </a:p>
          <a:p>
            <a:r>
              <a:rPr lang="en-US" dirty="0"/>
              <a:t>Take a minute to think of a few and we will reconvene  </a:t>
            </a:r>
          </a:p>
        </p:txBody>
      </p:sp>
    </p:spTree>
    <p:extLst>
      <p:ext uri="{BB962C8B-B14F-4D97-AF65-F5344CB8AC3E}">
        <p14:creationId xmlns:p14="http://schemas.microsoft.com/office/powerpoint/2010/main" val="89550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2B76-2EBA-CB42-9ADA-B11C4D6E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color model: RGB (Red, Green, Blue)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5E9B-4580-4849-A145-B158DA0C5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23" y="1521243"/>
            <a:ext cx="4739640" cy="52037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RGB </a:t>
            </a:r>
          </a:p>
          <a:p>
            <a:pPr lvl="1"/>
            <a:r>
              <a:rPr lang="en-US" dirty="0"/>
              <a:t>Red value (0-255, or 0.0-1.0)</a:t>
            </a:r>
          </a:p>
          <a:p>
            <a:pPr lvl="1"/>
            <a:r>
              <a:rPr lang="en-US" dirty="0"/>
              <a:t>Green value (0-255, or 0.0-1.0)</a:t>
            </a:r>
          </a:p>
          <a:p>
            <a:pPr lvl="1"/>
            <a:r>
              <a:rPr lang="en-US" dirty="0"/>
              <a:t>Blue value (0-255, or 0.0-1.0)</a:t>
            </a:r>
          </a:p>
          <a:p>
            <a:r>
              <a:rPr lang="en-US" dirty="0"/>
              <a:t>Light , how displays work</a:t>
            </a:r>
          </a:p>
          <a:p>
            <a:r>
              <a:rPr lang="en-US" dirty="0"/>
              <a:t>RGB is additive </a:t>
            </a:r>
          </a:p>
          <a:p>
            <a:pPr lvl="1"/>
            <a:r>
              <a:rPr lang="en-US" dirty="0"/>
              <a:t>Light spectra add together to produce the color</a:t>
            </a:r>
          </a:p>
          <a:p>
            <a:r>
              <a:rPr lang="en-US" dirty="0"/>
              <a:t>Displays use RGB in how they present color to users</a:t>
            </a:r>
          </a:p>
          <a:p>
            <a:pPr lvl="1"/>
            <a:r>
              <a:rPr lang="en-US" dirty="0"/>
              <a:t>Closely positioned red, green and blue light sources - &gt; pixel color at that spot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 descr="A picture containing brick, light&#10;&#10;Description automatically generated">
            <a:extLst>
              <a:ext uri="{FF2B5EF4-FFF2-40B4-BE49-F238E27FC236}">
                <a16:creationId xmlns:a16="http://schemas.microsoft.com/office/drawing/2014/main" id="{3B92E3A3-9182-F643-86CF-5C6B47E1A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270" y="1606204"/>
            <a:ext cx="2832100" cy="20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F30257-2FDB-6340-B05A-1983BCF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21" y="4016375"/>
            <a:ext cx="3162300" cy="24765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84FF07C-1508-4848-ADC5-6CA89EEC0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4130675"/>
            <a:ext cx="3027910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BB7C-A582-304E-AD5E-91F5C929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values and color outputs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B0D0754-DD0F-8951-E46C-14FFD444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9" y="1606324"/>
            <a:ext cx="3849482" cy="237639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6E2007A-7542-DA60-3443-727242A1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9" y="4186105"/>
            <a:ext cx="3949010" cy="237639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CA33578-E638-1280-F870-E74700F9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769" y="1690688"/>
            <a:ext cx="3759735" cy="2292031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9C548A-5A1F-ADD8-D0FF-AB1994E57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241" y="4039326"/>
            <a:ext cx="4167169" cy="2523174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F7A645-945E-4C03-41EF-E82D7226C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313" y="1606324"/>
            <a:ext cx="4020046" cy="2433002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4C3B60A3-E481-B34F-13DB-B74EDF2CE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233" y="4201386"/>
            <a:ext cx="3875162" cy="23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2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41C7-9A79-584A-B089-64EB6D13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make your own colors, color palettes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5B2BE-75BC-E641-A284-B976B05DD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RGB values – color lovers site and many others</a:t>
            </a:r>
          </a:p>
          <a:p>
            <a:r>
              <a:rPr lang="en-US" dirty="0"/>
              <a:t>You can use html named colors :  </a:t>
            </a:r>
            <a:r>
              <a:rPr lang="en-US" dirty="0">
                <a:hlinkClick r:id="rId2"/>
              </a:rPr>
              <a:t>https://www.w3schools.com/colors/colors_names.asp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data –you can use color maps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5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0373-450A-9248-8718-9CD92C46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F049-7A20-A148-92A6-D3D24821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04" y="1825625"/>
            <a:ext cx="6626629" cy="4351338"/>
          </a:xfrm>
        </p:spPr>
        <p:txBody>
          <a:bodyPr>
            <a:normAutofit/>
          </a:bodyPr>
          <a:lstStyle/>
          <a:p>
            <a:r>
              <a:rPr lang="en-US" dirty="0"/>
              <a:t>Encoding data with colors</a:t>
            </a:r>
          </a:p>
          <a:p>
            <a:r>
              <a:rPr lang="en-US" dirty="0"/>
              <a:t>Picking a mapping between colors and values in a dataset</a:t>
            </a:r>
          </a:p>
          <a:p>
            <a:r>
              <a:rPr lang="en-US" dirty="0"/>
              <a:t>Choosing an appropriate color map is important</a:t>
            </a:r>
          </a:p>
          <a:p>
            <a:pPr lvl="1"/>
            <a:r>
              <a:rPr lang="en-US" dirty="0"/>
              <a:t>Color map that conveys the data effectively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20E0B00-7E77-7B4F-AE4F-F4D77AE9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4"/>
          <a:stretch/>
        </p:blipFill>
        <p:spPr>
          <a:xfrm>
            <a:off x="6996111" y="2610196"/>
            <a:ext cx="3285809" cy="3306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82ECE-6C08-EB44-8D43-0B27CFB7859C}"/>
              </a:ext>
            </a:extLst>
          </p:cNvPr>
          <p:cNvSpPr txBox="1"/>
          <p:nvPr/>
        </p:nvSpPr>
        <p:spPr>
          <a:xfrm>
            <a:off x="7414953" y="224086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C3229-16E2-6A45-8DF0-F23E4DD5E2A6}"/>
              </a:ext>
            </a:extLst>
          </p:cNvPr>
          <p:cNvSpPr txBox="1"/>
          <p:nvPr/>
        </p:nvSpPr>
        <p:spPr>
          <a:xfrm>
            <a:off x="8935660" y="22384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EC39-FED3-7B4E-8786-12213AF21A23}"/>
              </a:ext>
            </a:extLst>
          </p:cNvPr>
          <p:cNvSpPr txBox="1"/>
          <p:nvPr/>
        </p:nvSpPr>
        <p:spPr>
          <a:xfrm>
            <a:off x="8188774" y="222780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88BD-1800-DE49-800F-95188E3DAC73}"/>
              </a:ext>
            </a:extLst>
          </p:cNvPr>
          <p:cNvSpPr txBox="1"/>
          <p:nvPr/>
        </p:nvSpPr>
        <p:spPr>
          <a:xfrm>
            <a:off x="9682546" y="223433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95932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38964</TotalTime>
  <Words>1397</Words>
  <Application>Microsoft Macintosh PowerPoint</Application>
  <PresentationFormat>Widescreen</PresentationFormat>
  <Paragraphs>247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 2013 - 2022</vt:lpstr>
      <vt:lpstr> Engineering Interactive Visual Interfaces for Data Science (“The CS Data Vis Class”) </vt:lpstr>
      <vt:lpstr>Friday February 9</vt:lpstr>
      <vt:lpstr>Questions? </vt:lpstr>
      <vt:lpstr>What is color? </vt:lpstr>
      <vt:lpstr>Intuitive color model</vt:lpstr>
      <vt:lpstr>Alternate color model: RGB (Red, Green, Blue) </vt:lpstr>
      <vt:lpstr>RGB values and color outputs </vt:lpstr>
      <vt:lpstr>You can make your own colors, color palettes </vt:lpstr>
      <vt:lpstr>Color map</vt:lpstr>
      <vt:lpstr>Color map</vt:lpstr>
      <vt:lpstr>Color map</vt:lpstr>
      <vt:lpstr>Color map</vt:lpstr>
      <vt:lpstr>Color map</vt:lpstr>
      <vt:lpstr>Color map</vt:lpstr>
      <vt:lpstr>Color map</vt:lpstr>
      <vt:lpstr>Color selection tools</vt:lpstr>
      <vt:lpstr>D3 color scales </vt:lpstr>
      <vt:lpstr>Color is a strong visual channel</vt:lpstr>
      <vt:lpstr>Critique</vt:lpstr>
      <vt:lpstr>Colors for qualitative data (labels, categories, names)</vt:lpstr>
      <vt:lpstr>Colors for qualitative data</vt:lpstr>
      <vt:lpstr>Categorical colors</vt:lpstr>
      <vt:lpstr>Colors for quantitative data</vt:lpstr>
      <vt:lpstr>Colors for quantitative data</vt:lpstr>
      <vt:lpstr>Colors for quantitative data</vt:lpstr>
      <vt:lpstr>Why not use rainbow color maps?</vt:lpstr>
      <vt:lpstr>Why not use rainbow color maps?</vt:lpstr>
      <vt:lpstr>Another example</vt:lpstr>
      <vt:lpstr>Another example</vt:lpstr>
      <vt:lpstr>But… Rainbow color maps making a comeback?</vt:lpstr>
      <vt:lpstr>What do you think? </vt:lpstr>
      <vt:lpstr>What do you think? </vt:lpstr>
      <vt:lpstr>Continuous or binned? </vt:lpstr>
      <vt:lpstr>Continuous or binned? </vt:lpstr>
      <vt:lpstr>Color blindness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Designing for color blindess</vt:lpstr>
      <vt:lpstr>Another example</vt:lpstr>
      <vt:lpstr>Check for color blindness </vt:lpstr>
      <vt:lpstr>Another example before checking</vt:lpstr>
      <vt:lpstr>Checked for color blindess</vt:lpstr>
      <vt:lpstr>There are lots of bad uses of color in vis….</vt:lpstr>
      <vt:lpstr>There are lots of bad uses of color in vis….</vt:lpstr>
      <vt:lpstr>Color blind test?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(aurisajm)</cp:lastModifiedBy>
  <cp:revision>161</cp:revision>
  <dcterms:created xsi:type="dcterms:W3CDTF">2022-01-10T03:51:18Z</dcterms:created>
  <dcterms:modified xsi:type="dcterms:W3CDTF">2025-02-10T14:43:13Z</dcterms:modified>
</cp:coreProperties>
</file>